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12192000"/>
  <p:notesSz cx="6858000" cy="9144000"/>
  <p:embeddedFontLst>
    <p:embeddedFont>
      <p:font typeface="Overlock"/>
      <p:regular r:id="rId87"/>
      <p:bold r:id="rId88"/>
      <p:italic r:id="rId89"/>
      <p:boldItalic r:id="rId90"/>
    </p:embeddedFont>
    <p:embeddedFont>
      <p:font typeface="Source Sans Pro Light"/>
      <p:regular r:id="rId91"/>
      <p:bold r:id="rId92"/>
      <p:italic r:id="rId93"/>
      <p:boldItalic r:id="rId94"/>
    </p:embeddedFont>
    <p:embeddedFont>
      <p:font typeface="Source Sans Pro Black"/>
      <p:bold r:id="rId95"/>
      <p:boldItalic r:id="rId96"/>
    </p:embeddedFont>
    <p:embeddedFont>
      <p:font typeface="Source Sans Pro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ego Assi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schemas.openxmlformats.org/officeDocument/2006/relationships/font" Target="fonts/SourceSansPr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SourceSansProBlack-bold.fntdata"/><Relationship Id="rId94" Type="http://schemas.openxmlformats.org/officeDocument/2006/relationships/font" Target="fonts/SourceSansProLight-boldItalic.fntdata"/><Relationship Id="rId97" Type="http://schemas.openxmlformats.org/officeDocument/2006/relationships/font" Target="fonts/SourceSansPro-regular.fntdata"/><Relationship Id="rId96" Type="http://schemas.openxmlformats.org/officeDocument/2006/relationships/font" Target="fonts/SourceSansProBlack-boldItalic.fntdata"/><Relationship Id="rId11" Type="http://schemas.openxmlformats.org/officeDocument/2006/relationships/slide" Target="slides/slide6.xml"/><Relationship Id="rId99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98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SourceSansProLight-regular.fntdata"/><Relationship Id="rId90" Type="http://schemas.openxmlformats.org/officeDocument/2006/relationships/font" Target="fonts/Overlock-boldItalic.fntdata"/><Relationship Id="rId93" Type="http://schemas.openxmlformats.org/officeDocument/2006/relationships/font" Target="fonts/SourceSansProLight-italic.fntdata"/><Relationship Id="rId92" Type="http://schemas.openxmlformats.org/officeDocument/2006/relationships/font" Target="fonts/SourceSansPr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Overlock-bold.fntdata"/><Relationship Id="rId87" Type="http://schemas.openxmlformats.org/officeDocument/2006/relationships/font" Target="fonts/Overlock-regular.fntdata"/><Relationship Id="rId89" Type="http://schemas.openxmlformats.org/officeDocument/2006/relationships/font" Target="fonts/Overlock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11T02:54:54.038">
    <p:pos x="6000" y="0"/>
    <p:text>Proposta alternativa de capa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isson_regression" TargetMode="External"/><Relationship Id="rId3" Type="http://schemas.openxmlformats.org/officeDocument/2006/relationships/hyperlink" Target="https://en.wikipedia.org/wiki/Poisson_regression" TargetMode="External"/><Relationship Id="rId4" Type="http://schemas.openxmlformats.org/officeDocument/2006/relationships/hyperlink" Target="https://en.wikipedia.org/wiki/Ordinary_least_squares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Não poderíamos simplesmente excluir os registros com dados nulos por ser Série Temporal</a:t>
            </a:r>
            <a:endParaRPr/>
          </a:p>
        </p:txBody>
      </p:sp>
      <p:sp>
        <p:nvSpPr>
          <p:cNvPr id="665" name="Google Shape;6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40b7de87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e40b7de87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e40b7de87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3cede93a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Distancia dos valores de San Juan</a:t>
            </a:r>
            <a:endParaRPr/>
          </a:p>
        </p:txBody>
      </p:sp>
      <p:sp>
        <p:nvSpPr>
          <p:cNvPr id="738" name="Google Shape;738;ge3cede93a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3cede93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e3cede93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Deslocamento </a:t>
            </a:r>
            <a:r>
              <a:rPr lang="en-US"/>
              <a:t>dos valores de San Juan</a:t>
            </a:r>
            <a:endParaRPr/>
          </a:p>
        </p:txBody>
      </p:sp>
      <p:sp>
        <p:nvSpPr>
          <p:cNvPr id="772" name="Google Shape;7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3cede93a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Deslocamento dos valores de San Juan</a:t>
            </a:r>
            <a:endParaRPr/>
          </a:p>
        </p:txBody>
      </p:sp>
      <p:sp>
        <p:nvSpPr>
          <p:cNvPr id="781" name="Google Shape;781;ge3cede93a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3ea58c749_1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e3ea58c749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3ea58c749_1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e3ea58c749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3ea58c749_1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3ea58c749_1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3ea58c749_1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e3ea58c749_1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3ea58c749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e3ea58c749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3ea58c749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e3ea58c749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3cede93a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e3cede93a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3ea58c7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e3ea58c7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3cede93a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e3cede93a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2bbebe76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e2bbebe76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ea58c749_1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e3ea58c749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3ea58c749_1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e3ea58c749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3ea58c749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62" name="Google Shape;1062;ge3ea58c749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3ea58c749_1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0" name="Google Shape;1070;ge3ea58c749_1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3ea58c749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9" name="Google Shape;1079;ge3ea58c749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3ea58c74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e3ea58c74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ea58c74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primeira forma de encontrarmos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será realizando testes com vários valores dentro de uma determinada faixa e verificando como nosso modelo se comporta em cada caso. Ou seja, vamos calcular a regressão binomial negativa para diversos valores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então calcular o erro do modelo (utilizando os dados de teste).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que produzir o modelo com menor erro será o escolhido.</a:t>
            </a:r>
            <a:endParaRPr/>
          </a:p>
        </p:txBody>
      </p:sp>
      <p:sp>
        <p:nvSpPr>
          <p:cNvPr id="1096" name="Google Shape;1096;ge3ea58c74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ea58c74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e3ea58c74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3ea58c74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e3ea58c74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e3ea58c74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e3ea58c74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e3ea58c74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e3ea58c74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3ea58c74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Nesta equação, para o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𝑖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-ésimo registro do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ao rótulo do registro (total_cases) 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à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taxa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por unidade de exposição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O vetor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é uma característica de conjunto de dados contáveis e pode ser interpretado como 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risco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de uma nova ocorrência do evento durante um período de exposição específico. Podemos encontrar seus valores aplicando uma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regressão de Poisson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ao conjunto de dados.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Tendo os vetores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conseguimos resolver o lado esquerdo da equação acima, e reduzimos nosso problema a uma equação linear de uma reta com intercepto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Para finalmente encontrar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calculamos a regressão utilizando o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Método dos Mínimos Quadrados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 teremos como coeficiente da reta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𝛼.</a:t>
            </a:r>
            <a:endParaRPr i="1"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e3ea58c74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3ea58c749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e3ea58c749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3ea58c749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e3ea58c749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3ea58c749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e3ea58c749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e3ea58c749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e3ea58c749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e3ea58c749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e3ea58c749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e3ea58c749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e3ea58c749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3ea58c749_1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e3ea58c749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e3ea58c749_1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V0: NB se reduz à média de total_cases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V1: Grande oscilação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V2: Parece se ajustar melhor ao comportamento da curva de teste, porém não “reconhece” os picos de surto epidêmico</a:t>
            </a:r>
            <a:endParaRPr/>
          </a:p>
        </p:txBody>
      </p:sp>
      <p:sp>
        <p:nvSpPr>
          <p:cNvPr id="1225" name="Google Shape;1225;ge3ea58c749_1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e3ea58c749_1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 oscila menos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Maior diferença entre modelos</a:t>
            </a:r>
            <a:endParaRPr/>
          </a:p>
        </p:txBody>
      </p:sp>
      <p:sp>
        <p:nvSpPr>
          <p:cNvPr id="1233" name="Google Shape;1233;ge3ea58c749_1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3ea58c749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e3ea58c749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3ea58c749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e3ea58c749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4079217d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e4079217d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e4079217d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e4079217d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e4079217d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e4079217d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e40b7de801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e40b7de801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e40b7de801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ge40b7de801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e40b7de801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e40b7de801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4079217db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e4079217db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e4079217d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e4079217d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alf Image">
  <p:cSld name="Title Slide with Half Image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>
            <p:ph idx="2" type="pic"/>
          </p:nvPr>
        </p:nvSpPr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1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Column Image Bullets">
  <p:cSld name="1_3 Column Image Bulle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2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2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2"/>
          <p:cNvSpPr/>
          <p:nvPr>
            <p:ph idx="8" type="pic"/>
          </p:nvPr>
        </p:nvSpPr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2"/>
          <p:cNvSpPr/>
          <p:nvPr>
            <p:ph idx="9" type="pic"/>
          </p:nvPr>
        </p:nvSpPr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2"/>
          <p:cNvSpPr/>
          <p:nvPr>
            <p:ph idx="13" type="pic"/>
          </p:nvPr>
        </p:nvSpPr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36" name="Google Shape;236;p12"/>
          <p:cNvCxnSpPr/>
          <p:nvPr/>
        </p:nvCxnSpPr>
        <p:spPr>
          <a:xfrm>
            <a:off x="4626292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37" name="Google Shape;237;p12"/>
          <p:cNvCxnSpPr/>
          <p:nvPr/>
        </p:nvCxnSpPr>
        <p:spPr>
          <a:xfrm>
            <a:off x="7575384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906843" y="3429050"/>
            <a:ext cx="4522314" cy="2762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6774740" y="3429000"/>
            <a:ext cx="452240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3" type="body"/>
          </p:nvPr>
        </p:nvSpPr>
        <p:spPr>
          <a:xfrm>
            <a:off x="906463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sz="8000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4" type="body"/>
          </p:nvPr>
        </p:nvSpPr>
        <p:spPr>
          <a:xfrm>
            <a:off x="6762750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Middle divider line" id="247" name="Google Shape;247;p13"/>
          <p:cNvCxnSpPr/>
          <p:nvPr/>
        </p:nvCxnSpPr>
        <p:spPr>
          <a:xfrm>
            <a:off x="6096000" y="1391763"/>
            <a:ext cx="0" cy="4588123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/>
          <p:nvPr>
            <p:ph idx="1" type="body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fmla="val 50000" name="adj1"/>
              <a:gd fmla="val 25000" name="adj2"/>
              <a:gd fmla="val 15421" name="adj3"/>
              <a:gd fmla="val 80487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4"/>
          <p:cNvSpPr/>
          <p:nvPr>
            <p:ph idx="2" type="body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fmla="val 50000" name="adj1"/>
              <a:gd fmla="val 25000" name="adj2"/>
              <a:gd fmla="val 16186" name="adj3"/>
              <a:gd fmla="val 80493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3" type="body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5" type="body"/>
          </p:nvPr>
        </p:nvSpPr>
        <p:spPr>
          <a:xfrm>
            <a:off x="74423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6" type="body"/>
          </p:nvPr>
        </p:nvSpPr>
        <p:spPr>
          <a:xfrm>
            <a:off x="4608336" y="16470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7" type="body"/>
          </p:nvPr>
        </p:nvSpPr>
        <p:spPr>
          <a:xfrm>
            <a:off x="848398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5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5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16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7" name="Google Shape;277;p16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16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6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16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6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6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16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16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6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32" type="body"/>
          </p:nvPr>
        </p:nvSpPr>
        <p:spPr>
          <a:xfrm>
            <a:off x="5395728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ic">
  <p:cSld name="Title Only No Graphic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2103945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2" type="body"/>
          </p:nvPr>
        </p:nvSpPr>
        <p:spPr>
          <a:xfrm>
            <a:off x="5955887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3" type="body"/>
          </p:nvPr>
        </p:nvSpPr>
        <p:spPr>
          <a:xfrm>
            <a:off x="9807829" y="3991240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4" type="body"/>
          </p:nvPr>
        </p:nvSpPr>
        <p:spPr>
          <a:xfrm>
            <a:off x="2103945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18"/>
          <p:cNvSpPr txBox="1"/>
          <p:nvPr>
            <p:ph idx="5" type="body"/>
          </p:nvPr>
        </p:nvSpPr>
        <p:spPr>
          <a:xfrm>
            <a:off x="5955887" y="3424428"/>
            <a:ext cx="1964171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18"/>
          <p:cNvSpPr txBox="1"/>
          <p:nvPr>
            <p:ph idx="6" type="body"/>
          </p:nvPr>
        </p:nvSpPr>
        <p:spPr>
          <a:xfrm>
            <a:off x="9807830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8"/>
          <p:cNvSpPr/>
          <p:nvPr>
            <p:ph idx="7" type="pic"/>
          </p:nvPr>
        </p:nvSpPr>
        <p:spPr>
          <a:xfrm>
            <a:off x="431800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18"/>
          <p:cNvSpPr/>
          <p:nvPr>
            <p:ph idx="8" type="pic"/>
          </p:nvPr>
        </p:nvSpPr>
        <p:spPr>
          <a:xfrm>
            <a:off x="4283742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9" type="pic"/>
          </p:nvPr>
        </p:nvSpPr>
        <p:spPr>
          <a:xfrm>
            <a:off x="8135683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13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8"/>
          <p:cNvSpPr txBox="1"/>
          <p:nvPr>
            <p:ph idx="14" type="body"/>
          </p:nvPr>
        </p:nvSpPr>
        <p:spPr>
          <a:xfrm>
            <a:off x="2103945" y="4311393"/>
            <a:ext cx="1964172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15" type="body"/>
          </p:nvPr>
        </p:nvSpPr>
        <p:spPr>
          <a:xfrm>
            <a:off x="5955887" y="4311393"/>
            <a:ext cx="1963737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6" type="body"/>
          </p:nvPr>
        </p:nvSpPr>
        <p:spPr>
          <a:xfrm>
            <a:off x="9807829" y="4311393"/>
            <a:ext cx="1981200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19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 rot="-8263484">
            <a:off x="10313236" y="1084299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5738060">
            <a:off x="9844293" y="1032301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20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42" name="Google Shape;342;p20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0"/>
          <p:cNvSpPr txBox="1"/>
          <p:nvPr>
            <p:ph idx="3" type="body"/>
          </p:nvPr>
        </p:nvSpPr>
        <p:spPr>
          <a:xfrm>
            <a:off x="2667000" y="4142258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4" type="body"/>
          </p:nvPr>
        </p:nvSpPr>
        <p:spPr>
          <a:xfrm>
            <a:off x="2667000" y="4448040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20"/>
          <p:cNvSpPr/>
          <p:nvPr>
            <p:ph idx="5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6" type="body"/>
          </p:nvPr>
        </p:nvSpPr>
        <p:spPr>
          <a:xfrm>
            <a:off x="2667000" y="4753821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"/>
          <p:cNvSpPr txBox="1"/>
          <p:nvPr>
            <p:ph idx="2" type="body"/>
          </p:nvPr>
        </p:nvSpPr>
        <p:spPr>
          <a:xfrm>
            <a:off x="432000" y="1584000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3" type="body"/>
          </p:nvPr>
        </p:nvSpPr>
        <p:spPr>
          <a:xfrm>
            <a:off x="6300000" y="1581663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Center divider line" id="48" name="Google Shape;48;p3"/>
          <p:cNvCxnSpPr/>
          <p:nvPr/>
        </p:nvCxnSpPr>
        <p:spPr>
          <a:xfrm>
            <a:off x="6096000" y="2438720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32000" y="1152000"/>
            <a:ext cx="360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21"/>
          <p:cNvSpPr txBox="1"/>
          <p:nvPr>
            <p:ph idx="2" type="body"/>
          </p:nvPr>
        </p:nvSpPr>
        <p:spPr>
          <a:xfrm>
            <a:off x="430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1"/>
          <p:cNvSpPr txBox="1"/>
          <p:nvPr>
            <p:ph idx="3" type="body"/>
          </p:nvPr>
        </p:nvSpPr>
        <p:spPr>
          <a:xfrm>
            <a:off x="817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idx="1" type="body"/>
          </p:nvPr>
        </p:nvSpPr>
        <p:spPr>
          <a:xfrm>
            <a:off x="432000" y="1152000"/>
            <a:ext cx="216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22"/>
          <p:cNvSpPr txBox="1"/>
          <p:nvPr>
            <p:ph idx="2" type="body"/>
          </p:nvPr>
        </p:nvSpPr>
        <p:spPr>
          <a:xfrm>
            <a:off x="2726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3" type="body"/>
          </p:nvPr>
        </p:nvSpPr>
        <p:spPr>
          <a:xfrm>
            <a:off x="502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4" type="body"/>
          </p:nvPr>
        </p:nvSpPr>
        <p:spPr>
          <a:xfrm>
            <a:off x="7316412" y="1148060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5" type="body"/>
          </p:nvPr>
        </p:nvSpPr>
        <p:spPr>
          <a:xfrm>
            <a:off x="961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23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23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6" type="body"/>
          </p:nvPr>
        </p:nvSpPr>
        <p:spPr>
          <a:xfrm>
            <a:off x="2340113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7" type="body"/>
          </p:nvPr>
        </p:nvSpPr>
        <p:spPr>
          <a:xfrm>
            <a:off x="424842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8" type="body"/>
          </p:nvPr>
        </p:nvSpPr>
        <p:spPr>
          <a:xfrm>
            <a:off x="6156739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3"/>
          <p:cNvSpPr txBox="1"/>
          <p:nvPr>
            <p:ph idx="9" type="body"/>
          </p:nvPr>
        </p:nvSpPr>
        <p:spPr>
          <a:xfrm>
            <a:off x="806505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23"/>
          <p:cNvSpPr/>
          <p:nvPr>
            <p:ph idx="14" type="pic"/>
          </p:nvPr>
        </p:nvSpPr>
        <p:spPr>
          <a:xfrm>
            <a:off x="717088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23"/>
          <p:cNvSpPr/>
          <p:nvPr>
            <p:ph idx="15" type="pic"/>
          </p:nvPr>
        </p:nvSpPr>
        <p:spPr>
          <a:xfrm>
            <a:off x="262540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23"/>
          <p:cNvSpPr/>
          <p:nvPr>
            <p:ph idx="16" type="pic"/>
          </p:nvPr>
        </p:nvSpPr>
        <p:spPr>
          <a:xfrm>
            <a:off x="4533714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" name="Google Shape;394;p23"/>
          <p:cNvSpPr/>
          <p:nvPr>
            <p:ph idx="17" type="pic"/>
          </p:nvPr>
        </p:nvSpPr>
        <p:spPr>
          <a:xfrm>
            <a:off x="6442027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23"/>
          <p:cNvSpPr/>
          <p:nvPr>
            <p:ph idx="18" type="pic"/>
          </p:nvPr>
        </p:nvSpPr>
        <p:spPr>
          <a:xfrm>
            <a:off x="8350340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19" type="pic"/>
          </p:nvPr>
        </p:nvSpPr>
        <p:spPr>
          <a:xfrm>
            <a:off x="1025865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23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4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4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25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7" name="Google Shape;417;p2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26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3" name="Google Shape;433;p26"/>
          <p:cNvSpPr txBox="1"/>
          <p:nvPr>
            <p:ph idx="2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27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8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8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8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3383602" y="1013721"/>
            <a:ext cx="7749965" cy="5100743"/>
            <a:chOff x="510811" y="938373"/>
            <a:chExt cx="8073393" cy="5313612"/>
          </a:xfrm>
        </p:grpSpPr>
        <p:sp>
          <p:nvSpPr>
            <p:cNvPr id="65" name="Google Shape;65;p4"/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fmla="val 5601" name="adj1"/>
                <a:gd fmla="val 0" name="adj2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fmla="val 449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2264894" y="295974"/>
              <a:ext cx="4565229" cy="6599909"/>
            </a:xfrm>
            <a:prstGeom prst="roundRect">
              <a:avLst>
                <a:gd fmla="val 1476" name="adj"/>
              </a:avLst>
            </a:prstGeom>
            <a:solidFill>
              <a:schemeClr val="lt1"/>
            </a:solidFill>
            <a:ln cap="flat" cmpd="sng" w="9525">
              <a:solidFill>
                <a:srgbClr val="D2C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510811" y="5998253"/>
              <a:ext cx="8073393" cy="24897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668019" y="6206338"/>
              <a:ext cx="1758981" cy="4564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098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4660498" y="1119143"/>
              <a:ext cx="48680" cy="4868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4505961" y="1106017"/>
              <a:ext cx="83096" cy="8309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524686" y="1124741"/>
              <a:ext cx="45647" cy="4564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4"/>
          <p:cNvSpPr/>
          <p:nvPr>
            <p:ph idx="2" type="pic"/>
          </p:nvPr>
        </p:nvSpPr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5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Bullets">
  <p:cSld name="1_Image Bulle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"/>
          <p:cNvSpPr txBox="1"/>
          <p:nvPr>
            <p:ph idx="3" type="body"/>
          </p:nvPr>
        </p:nvSpPr>
        <p:spPr>
          <a:xfrm>
            <a:off x="7315012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"/>
          <p:cNvSpPr/>
          <p:nvPr>
            <p:ph idx="14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6"/>
          <p:cNvSpPr/>
          <p:nvPr>
            <p:ph idx="15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6"/>
          <p:cNvSpPr/>
          <p:nvPr>
            <p:ph idx="16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6"/>
          <p:cNvSpPr/>
          <p:nvPr>
            <p:ph idx="17" type="pic"/>
          </p:nvPr>
        </p:nvSpPr>
        <p:spPr>
          <a:xfrm>
            <a:off x="7967620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6"/>
          <p:cNvSpPr/>
          <p:nvPr>
            <p:ph idx="18" type="pic"/>
          </p:nvPr>
        </p:nvSpPr>
        <p:spPr>
          <a:xfrm>
            <a:off x="10261341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122" name="Google Shape;122;p6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23" name="Google Shape;123;p6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Third divider line on slide" id="124" name="Google Shape;124;p6"/>
          <p:cNvCxnSpPr/>
          <p:nvPr/>
        </p:nvCxnSpPr>
        <p:spPr>
          <a:xfrm>
            <a:off x="7248035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Fourth divider line on slide" id="125" name="Google Shape;125;p6"/>
          <p:cNvCxnSpPr/>
          <p:nvPr/>
        </p:nvCxnSpPr>
        <p:spPr>
          <a:xfrm>
            <a:off x="9542529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6300384" y="1140847"/>
            <a:ext cx="5471616" cy="503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">
  <p:cSld name="Large Image and Text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>
            <p:ph idx="2" type="pic"/>
          </p:nvPr>
        </p:nvSpPr>
        <p:spPr>
          <a:xfrm>
            <a:off x="84000" y="86714"/>
            <a:ext cx="6009285" cy="34311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8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x Image Bullets Left">
  <p:cSld name="1_3 x Image Bullets Lef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>
            <p:ph idx="2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9"/>
          <p:cNvSpPr/>
          <p:nvPr>
            <p:ph idx="3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9"/>
          <p:cNvSpPr/>
          <p:nvPr>
            <p:ph idx="4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9"/>
          <p:cNvSpPr/>
          <p:nvPr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>
            <p:ph idx="5" type="pic"/>
          </p:nvPr>
        </p:nvSpPr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9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9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9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9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9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9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First divider line on slide" id="175" name="Google Shape;175;p9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76" name="Google Shape;176;p9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x Image Bullets Right">
  <p:cSld name="2_3 x Image Bullets Righ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>
            <p:ph idx="2" type="pic"/>
          </p:nvPr>
        </p:nvSpPr>
        <p:spPr>
          <a:xfrm>
            <a:off x="105351" y="496139"/>
            <a:ext cx="6208364" cy="62751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7068457" y="432000"/>
            <a:ext cx="4703542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0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8768283" y="3582825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0"/>
          <p:cNvSpPr txBox="1"/>
          <p:nvPr>
            <p:ph idx="3" type="body"/>
          </p:nvPr>
        </p:nvSpPr>
        <p:spPr>
          <a:xfrm>
            <a:off x="8768283" y="5147461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0"/>
          <p:cNvSpPr txBox="1"/>
          <p:nvPr>
            <p:ph idx="4" type="body"/>
          </p:nvPr>
        </p:nvSpPr>
        <p:spPr>
          <a:xfrm>
            <a:off x="8768283" y="1369128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0"/>
          <p:cNvSpPr txBox="1"/>
          <p:nvPr>
            <p:ph idx="5" type="body"/>
          </p:nvPr>
        </p:nvSpPr>
        <p:spPr>
          <a:xfrm>
            <a:off x="8768283" y="2933764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0"/>
          <p:cNvSpPr txBox="1"/>
          <p:nvPr>
            <p:ph idx="6" type="body"/>
          </p:nvPr>
        </p:nvSpPr>
        <p:spPr>
          <a:xfrm>
            <a:off x="8768283" y="4498400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0"/>
          <p:cNvSpPr txBox="1"/>
          <p:nvPr>
            <p:ph idx="7" type="body"/>
          </p:nvPr>
        </p:nvSpPr>
        <p:spPr>
          <a:xfrm>
            <a:off x="8768283" y="1975094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6" name="Google Shape;196;p10"/>
          <p:cNvGrpSpPr/>
          <p:nvPr/>
        </p:nvGrpSpPr>
        <p:grpSpPr>
          <a:xfrm>
            <a:off x="1736976" y="2054263"/>
            <a:ext cx="3262417" cy="3252920"/>
            <a:chOff x="1736976" y="2054263"/>
            <a:chExt cx="3262417" cy="3252920"/>
          </a:xfrm>
        </p:grpSpPr>
        <p:sp>
          <p:nvSpPr>
            <p:cNvPr id="197" name="Google Shape;197;p10"/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 rot="-7769131">
              <a:off x="2730967" y="5004791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 rot="-9168920">
              <a:off x="2802151" y="4740752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 rot="-4406895">
              <a:off x="4648324" y="3873318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 rot="-4406895">
              <a:off x="4152588" y="3654247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rect b="b" l="l" r="r" t="t"/>
              <a:pathLst>
                <a:path extrusionOk="0" h="777553" w="648657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0"/>
          <p:cNvSpPr/>
          <p:nvPr>
            <p:ph idx="8" type="pic"/>
          </p:nvPr>
        </p:nvSpPr>
        <p:spPr>
          <a:xfrm>
            <a:off x="7405874" y="4835817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0"/>
          <p:cNvSpPr/>
          <p:nvPr>
            <p:ph idx="9" type="pic"/>
          </p:nvPr>
        </p:nvSpPr>
        <p:spPr>
          <a:xfrm>
            <a:off x="7405874" y="3271181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0"/>
          <p:cNvSpPr/>
          <p:nvPr>
            <p:ph idx="13" type="pic"/>
          </p:nvPr>
        </p:nvSpPr>
        <p:spPr>
          <a:xfrm>
            <a:off x="7405874" y="1706545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07" name="Google Shape;207;p10"/>
          <p:cNvCxnSpPr/>
          <p:nvPr/>
        </p:nvCxnSpPr>
        <p:spPr>
          <a:xfrm rot="10800000">
            <a:off x="8768283" y="2616579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08" name="Google Shape;208;p10"/>
          <p:cNvCxnSpPr/>
          <p:nvPr/>
        </p:nvCxnSpPr>
        <p:spPr>
          <a:xfrm rot="10800000">
            <a:off x="8768283" y="4109914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Relationship Id="rId10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hyperlink" Target="https://towardsdatascience.com/negative-binomial-regression-f99031bb25b4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9.png"/><Relationship Id="rId7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gif"/><Relationship Id="rId6" Type="http://schemas.openxmlformats.org/officeDocument/2006/relationships/image" Target="../media/image13.png"/><Relationship Id="rId7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drivendata.org/competitions/44/dengai-predicting-disease-spread/" TargetMode="External"/><Relationship Id="rId4" Type="http://schemas.openxmlformats.org/officeDocument/2006/relationships/hyperlink" Target="https://en.wikipedia.org/wiki/Normalized_difference_vegetation_index" TargetMode="External"/><Relationship Id="rId9" Type="http://schemas.openxmlformats.org/officeDocument/2006/relationships/hyperlink" Target="https://chrsdata.eng.uci.edu/" TargetMode="External"/><Relationship Id="rId5" Type="http://schemas.openxmlformats.org/officeDocument/2006/relationships/hyperlink" Target="https://www.ncdc.noaa.gov/cdr/terrestrial/normalized-difference-vegetation-index" TargetMode="External"/><Relationship Id="rId6" Type="http://schemas.openxmlformats.org/officeDocument/2006/relationships/hyperlink" Target="https://www.ncdc.noaa.gov/ghcn-daily-description" TargetMode="External"/><Relationship Id="rId7" Type="http://schemas.openxmlformats.org/officeDocument/2006/relationships/hyperlink" Target="https://www.ncdc.noaa.gov/data-access/model-data/model-datasets/climate-forecast-system-version2-cfsv2#CFS%20Reanalysis%20(CFSR)" TargetMode="External"/><Relationship Id="rId8" Type="http://schemas.openxmlformats.org/officeDocument/2006/relationships/hyperlink" Target="https://www.ncdc.noaa.gov/cdr/terrestrial/normalized-difference-vegetation-index" TargetMode="External"/><Relationship Id="rId11" Type="http://schemas.openxmlformats.org/officeDocument/2006/relationships/hyperlink" Target="https://pt.wikipedia.org/wiki/Humidade#Humidade_espec%C3%ADfica" TargetMode="External"/><Relationship Id="rId10" Type="http://schemas.openxmlformats.org/officeDocument/2006/relationships/hyperlink" Target="https://www.infoescola.com/meteorologia/umidade-relativa-do-ar/" TargetMode="External"/><Relationship Id="rId13" Type="http://schemas.openxmlformats.org/officeDocument/2006/relationships/hyperlink" Target="https://www.statsmodels.org/stable/example_formulas.html" TargetMode="External"/><Relationship Id="rId12" Type="http://schemas.openxmlformats.org/officeDocument/2006/relationships/hyperlink" Target="https://www.statsmodels.org/stable/generated/statsmodels.tsa.ar_model.AutoReg.html" TargetMode="External"/><Relationship Id="rId15" Type="http://schemas.openxmlformats.org/officeDocument/2006/relationships/hyperlink" Target="https://pandas.pydata.org/pandas-docs/stable/reference/api/pandas.DataFrame.interpolate.html" TargetMode="External"/><Relationship Id="rId14" Type="http://schemas.openxmlformats.org/officeDocument/2006/relationships/hyperlink" Target="https://www.statsmodels.org/stable/glm.html" TargetMode="External"/><Relationship Id="rId16" Type="http://schemas.openxmlformats.org/officeDocument/2006/relationships/hyperlink" Target="https://www.statsmodels.org/stable/generated/statsmodels.genmod.families.family.NegativeBinomial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pt.wikipedia.org/wiki/Coeficiente_de_correla%C3%A7%C3%A3o_de_Pearson" TargetMode="External"/><Relationship Id="rId4" Type="http://schemas.openxmlformats.org/officeDocument/2006/relationships/hyperlink" Target="http://people.stern.nyu.edu/wgreene/EconomicsLetters-NBP.pdf" TargetMode="External"/><Relationship Id="rId9" Type="http://schemas.openxmlformats.org/officeDocument/2006/relationships/hyperlink" Target="https://en.wikipedia.org/wiki/Ordinary_least_squares" TargetMode="External"/><Relationship Id="rId5" Type="http://schemas.openxmlformats.org/officeDocument/2006/relationships/hyperlink" Target="https://en.wikipedia.org/wiki/Mean_absolute_error" TargetMode="External"/><Relationship Id="rId6" Type="http://schemas.openxmlformats.org/officeDocument/2006/relationships/hyperlink" Target="https://en.wikipedia.org/wiki/Negative_binomial_distribution" TargetMode="External"/><Relationship Id="rId7" Type="http://schemas.openxmlformats.org/officeDocument/2006/relationships/hyperlink" Target="https://ncss-wpengine.netdna-ssl.com/wp-content/themes/ncss/pdf/Procedures/NCSS/Negative_Binomial_Regression.pdf" TargetMode="External"/><Relationship Id="rId8" Type="http://schemas.openxmlformats.org/officeDocument/2006/relationships/hyperlink" Target="https://towardsdatascience.com/negative-binomial-regression-f99031bb25b4" TargetMode="External"/><Relationship Id="rId11" Type="http://schemas.openxmlformats.org/officeDocument/2006/relationships/hyperlink" Target="https://towardsdatascience.com/identifying-ar-and-ma-terms-using-acf-and-pacf-plots-in-time-series-forecasting-ccb9fd073db8" TargetMode="External"/><Relationship Id="rId10" Type="http://schemas.openxmlformats.org/officeDocument/2006/relationships/hyperlink" Target="https://en.wikipedia.org/wiki/Poisson_regression" TargetMode="External"/><Relationship Id="rId12" Type="http://schemas.openxmlformats.org/officeDocument/2006/relationships/hyperlink" Target="https://en.wikipedia.org/wiki/Zero-inflated_mode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open farm land" id="464" name="Google Shape;46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65" name="Google Shape;465;p29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66" name="Google Shape;466;p29" title="Placeholder Logo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68" name="Google Shape;568;p3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69" name="Google Shape;56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8"/>
          <p:cNvSpPr/>
          <p:nvPr/>
        </p:nvSpPr>
        <p:spPr>
          <a:xfrm>
            <a:off x="3192710" y="2151118"/>
            <a:ext cx="8525219" cy="2686279"/>
          </a:xfrm>
          <a:prstGeom prst="rect">
            <a:avLst/>
          </a:prstGeom>
          <a:solidFill>
            <a:srgbClr val="A6A6A6">
              <a:alpha val="80000"/>
            </a:srgbClr>
          </a:solidFill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8"/>
          <p:cNvSpPr/>
          <p:nvPr/>
        </p:nvSpPr>
        <p:spPr>
          <a:xfrm>
            <a:off x="3192709" y="1820188"/>
            <a:ext cx="8525219" cy="336015"/>
          </a:xfrm>
          <a:prstGeom prst="rect">
            <a:avLst/>
          </a:prstGeom>
          <a:noFill/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73" name="Google Shape;573;p38"/>
          <p:cNvSpPr txBox="1"/>
          <p:nvPr/>
        </p:nvSpPr>
        <p:spPr>
          <a:xfrm>
            <a:off x="6064785" y="1400976"/>
            <a:ext cx="278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CARACTERÍSTICAS</a:t>
            </a:r>
            <a:endParaRPr sz="1800">
              <a:solidFill>
                <a:srgbClr val="6969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574" name="Google Shape;5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23" y="2342633"/>
            <a:ext cx="567140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75" name="Google Shape;57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988" y="2342633"/>
            <a:ext cx="557615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576" name="Google Shape;57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5141" y="2334485"/>
            <a:ext cx="797117" cy="1151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77" name="Google Shape;57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6344" y="2334828"/>
            <a:ext cx="1142082" cy="1150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78" name="Google Shape;57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8618" y="3582644"/>
            <a:ext cx="888695" cy="1143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8"/>
          <p:cNvGrpSpPr/>
          <p:nvPr/>
        </p:nvGrpSpPr>
        <p:grpSpPr>
          <a:xfrm>
            <a:off x="5555139" y="3619787"/>
            <a:ext cx="778755" cy="1151606"/>
            <a:chOff x="9658923" y="984919"/>
            <a:chExt cx="971550" cy="1381125"/>
          </a:xfrm>
        </p:grpSpPr>
        <p:pic>
          <p:nvPicPr>
            <p:cNvPr descr="A picture containing clipart&#10;&#10;Description automatically generated" id="580" name="Google Shape;58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58923" y="984919"/>
              <a:ext cx="971550" cy="138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38"/>
            <p:cNvSpPr txBox="1"/>
            <p:nvPr/>
          </p:nvSpPr>
          <p:spPr>
            <a:xfrm>
              <a:off x="9831175" y="1605248"/>
              <a:ext cx="622452" cy="664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%</a:t>
              </a:r>
              <a:endParaRPr b="1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descr="Diagram&#10;&#10;Description automatically generated" id="582" name="Google Shape;582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4020" y="2505820"/>
            <a:ext cx="2573817" cy="2149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83" name="Google Shape;58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2226" y="3581686"/>
            <a:ext cx="1115573" cy="11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593" name="Google Shape;593;p3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94" name="Google Shape;59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9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02" name="Google Shape;602;p4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03" name="Google Shape;603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0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0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07" name="Google Shape;607;p40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14" name="Google Shape;614;p4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15" name="Google Shape;615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1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1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19" name="Google Shape;619;p41"/>
          <p:cNvSpPr/>
          <p:nvPr/>
        </p:nvSpPr>
        <p:spPr>
          <a:xfrm>
            <a:off x="6809916" y="1489684"/>
            <a:ext cx="1061290" cy="3760423"/>
          </a:xfrm>
          <a:prstGeom prst="rect">
            <a:avLst/>
          </a:prstGeom>
          <a:solidFill>
            <a:srgbClr val="6FA7D1">
              <a:alpha val="20000"/>
            </a:srgbClr>
          </a:solidFill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6809916" y="1149996"/>
            <a:ext cx="1061290" cy="336015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6496278" y="822591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RÓTULOS</a:t>
            </a:r>
            <a:endParaRPr/>
          </a:p>
        </p:txBody>
      </p:sp>
      <p:pic>
        <p:nvPicPr>
          <p:cNvPr descr="A picture containing text, clipart&#10;&#10;Description automatically generated" id="622" name="Google Shape;6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152230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3" name="Google Shape;62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8" y="242201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4" name="Google Shape;6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3367634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5" name="Google Shape;62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4304068"/>
            <a:ext cx="686719" cy="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1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</a:t>
            </a:r>
            <a:endParaRPr sz="3000"/>
          </a:p>
        </p:txBody>
      </p:sp>
      <p:sp>
        <p:nvSpPr>
          <p:cNvPr id="634" name="Google Shape;634;p42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Tipos</a:t>
            </a:r>
            <a:br>
              <a:rPr lang="en-US"/>
            </a:br>
            <a:r>
              <a:rPr lang="en-US"/>
              <a:t>de Dados</a:t>
            </a:r>
            <a:endParaRPr/>
          </a:p>
        </p:txBody>
      </p:sp>
      <p:sp>
        <p:nvSpPr>
          <p:cNvPr id="635" name="Google Shape;635;p42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Conversão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do atributo </a:t>
            </a:r>
            <a:r>
              <a:rPr lang="en-US">
                <a:latin typeface="Source Sans Pro Light"/>
                <a:ea typeface="Source Sans Pro Light"/>
                <a:cs typeface="Source Sans Pro Light"/>
                <a:sym typeface="Source Sans Pro Light"/>
              </a:rPr>
              <a:t>week_start_date</a:t>
            </a:r>
            <a:r>
              <a:rPr lang="en-US"/>
              <a:t> em data (</a:t>
            </a:r>
            <a:r>
              <a:rPr b="1" lang="en-US"/>
              <a:t>pd.to_datetime</a:t>
            </a:r>
            <a:r>
              <a:rPr lang="en-US"/>
              <a:t>)</a:t>
            </a:r>
            <a:endParaRPr/>
          </a:p>
        </p:txBody>
      </p:sp>
      <p:sp>
        <p:nvSpPr>
          <p:cNvPr id="636" name="Google Shape;636;p42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Definição dos</a:t>
            </a:r>
            <a:br>
              <a:rPr lang="en-US"/>
            </a:br>
            <a:r>
              <a:rPr lang="en-US"/>
              <a:t>Índices</a:t>
            </a:r>
            <a:endParaRPr/>
          </a:p>
        </p:txBody>
      </p:sp>
      <p:sp>
        <p:nvSpPr>
          <p:cNvPr id="637" name="Google Shape;637;p42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Reindexação utilizando a chave única do registro </a:t>
            </a:r>
            <a:r>
              <a:rPr b="1" lang="en-US"/>
              <a:t>(city, year, weekofyear)</a:t>
            </a:r>
            <a:endParaRPr/>
          </a:p>
        </p:txBody>
      </p:sp>
      <p:pic>
        <p:nvPicPr>
          <p:cNvPr descr="Thermometer" id="638" name="Google Shape;638;p42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Unidades de</a:t>
            </a:r>
            <a:br>
              <a:rPr lang="en-US"/>
            </a:br>
            <a:r>
              <a:rPr lang="en-US"/>
              <a:t>Medida</a:t>
            </a:r>
            <a:endParaRPr/>
          </a:p>
        </p:txBody>
      </p:sp>
      <p:sp>
        <p:nvSpPr>
          <p:cNvPr id="640" name="Google Shape;640;p4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Padronização das temperaturas para Kelvin </a:t>
            </a:r>
            <a:r>
              <a:rPr b="1" lang="en-US"/>
              <a:t>(K = </a:t>
            </a:r>
            <a:r>
              <a:rPr b="1" baseline="30000" lang="en-US"/>
              <a:t>o</a:t>
            </a:r>
            <a:r>
              <a:rPr b="1" lang="en-US"/>
              <a:t>C - 273)</a:t>
            </a:r>
            <a:endParaRPr b="1"/>
          </a:p>
        </p:txBody>
      </p:sp>
      <p:sp>
        <p:nvSpPr>
          <p:cNvPr id="641" name="Google Shape;641;p42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Divisão registros</a:t>
            </a:r>
            <a:br>
              <a:rPr lang="en-US"/>
            </a:br>
            <a:r>
              <a:rPr lang="en-US"/>
              <a:t>de cada cidade</a:t>
            </a:r>
            <a:endParaRPr/>
          </a:p>
        </p:txBody>
      </p:sp>
      <p:sp>
        <p:nvSpPr>
          <p:cNvPr id="642" name="Google Shape;642;p42"/>
          <p:cNvSpPr txBox="1"/>
          <p:nvPr>
            <p:ph idx="3" type="body"/>
          </p:nvPr>
        </p:nvSpPr>
        <p:spPr>
          <a:xfrm>
            <a:off x="7315012" y="4683647"/>
            <a:ext cx="2160588" cy="14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SAN JUAN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(936,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(936, 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IQUITOS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(520,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(520, 1)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42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Valores </a:t>
            </a:r>
            <a:br>
              <a:rPr lang="en-US"/>
            </a:br>
            <a:r>
              <a:rPr lang="en-US"/>
              <a:t>Nulos</a:t>
            </a:r>
            <a:endParaRPr/>
          </a:p>
        </p:txBody>
      </p:sp>
      <p:sp>
        <p:nvSpPr>
          <p:cNvPr id="644" name="Google Shape;644;p42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Tratamento dos dados faltantes</a:t>
            </a:r>
            <a:endParaRPr/>
          </a:p>
        </p:txBody>
      </p:sp>
      <p:sp>
        <p:nvSpPr>
          <p:cNvPr id="645" name="Google Shape;645;p4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6" name="Google Shape;646;p4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  <p:pic>
        <p:nvPicPr>
          <p:cNvPr id="647" name="Google Shape;64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997" y="2357839"/>
            <a:ext cx="846464" cy="85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48" name="Google Shape;64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013" y="2360364"/>
            <a:ext cx="861153" cy="8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2"/>
          <p:cNvSpPr txBox="1"/>
          <p:nvPr/>
        </p:nvSpPr>
        <p:spPr>
          <a:xfrm>
            <a:off x="5651652" y="3242629"/>
            <a:ext cx="83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C             K</a:t>
            </a:r>
            <a:endParaRPr b="1" sz="1800">
              <a:solidFill>
                <a:srgbClr val="065A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p42"/>
          <p:cNvCxnSpPr/>
          <p:nvPr/>
        </p:nvCxnSpPr>
        <p:spPr>
          <a:xfrm flipH="1" rot="10800000">
            <a:off x="5891844" y="3364462"/>
            <a:ext cx="418500" cy="3600"/>
          </a:xfrm>
          <a:prstGeom prst="straightConnector1">
            <a:avLst/>
          </a:prstGeom>
          <a:noFill/>
          <a:ln cap="flat" cmpd="sng" w="19050">
            <a:solidFill>
              <a:srgbClr val="065A0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con, arrow&#10;&#10;Description automatically generated" id="651" name="Google Shape;65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4388" y="2357954"/>
            <a:ext cx="1002765" cy="85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2" name="Google Shape;65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9132" y="2357150"/>
            <a:ext cx="743639" cy="90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59" name="Google Shape;659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43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68" name="Google Shape;668;p44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69" name="Google Shape;669;p4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44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  <p:sp>
        <p:nvSpPr>
          <p:cNvPr id="673" name="Google Shape;673;p44"/>
          <p:cNvSpPr/>
          <p:nvPr/>
        </p:nvSpPr>
        <p:spPr>
          <a:xfrm>
            <a:off x="1222872" y="2521943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7217884" y="5771919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80" name="Google Shape;680;p4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88" y="1009950"/>
            <a:ext cx="8669217" cy="2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5"/>
          <p:cNvPicPr preferRelativeResize="0"/>
          <p:nvPr/>
        </p:nvPicPr>
        <p:blipFill rotWithShape="1">
          <a:blip r:embed="rId4">
            <a:alphaModFix/>
          </a:blip>
          <a:srcRect b="0" l="-1630" r="1629" t="0"/>
          <a:stretch/>
        </p:blipFill>
        <p:spPr>
          <a:xfrm>
            <a:off x="1781750" y="3887400"/>
            <a:ext cx="8628501" cy="2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Análise Exploratória</a:t>
            </a:r>
            <a:endParaRPr sz="3000"/>
          </a:p>
        </p:txBody>
      </p:sp>
      <p:sp>
        <p:nvSpPr>
          <p:cNvPr id="688" name="Google Shape;688;p46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89" name="Google Shape;689;p4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06" y="1151985"/>
            <a:ext cx="5850928" cy="50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696" name="Google Shape;696;p47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98" name="Google Shape;698;p4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0"/>
          <p:cNvPicPr preferRelativeResize="0"/>
          <p:nvPr/>
        </p:nvPicPr>
        <p:blipFill rotWithShape="1">
          <a:blip r:embed="rId4">
            <a:alphaModFix/>
          </a:blip>
          <a:srcRect b="15376" l="0" r="0" t="0"/>
          <a:stretch/>
        </p:blipFill>
        <p:spPr>
          <a:xfrm>
            <a:off x="226650" y="600638"/>
            <a:ext cx="11738700" cy="56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0"/>
          <p:cNvSpPr txBox="1"/>
          <p:nvPr>
            <p:ph type="ctrTitle"/>
          </p:nvPr>
        </p:nvSpPr>
        <p:spPr>
          <a:xfrm>
            <a:off x="0" y="1768422"/>
            <a:ext cx="6840000" cy="23877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75" name="Google Shape;475;p30" title="Placeholder Logo"/>
          <p:cNvPicPr preferRelativeResize="0"/>
          <p:nvPr/>
        </p:nvPicPr>
        <p:blipFill rotWithShape="1">
          <a:blip r:embed="rId5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  <p:sp>
        <p:nvSpPr>
          <p:cNvPr id="477" name="Google Shape;477;p30"/>
          <p:cNvSpPr txBox="1"/>
          <p:nvPr/>
        </p:nvSpPr>
        <p:spPr>
          <a:xfrm>
            <a:off x="5366250" y="6257350"/>
            <a:ext cx="659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NASA Earth Observatory map by Lauren Dauphin based on data from Janey Messina, University of Oxford</a:t>
            </a:r>
            <a:endParaRPr i="1"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704" name="Google Shape;704;p48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706" name="Google Shape;706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8"/>
          <p:cNvSpPr/>
          <p:nvPr/>
        </p:nvSpPr>
        <p:spPr>
          <a:xfrm>
            <a:off x="3143254" y="2684418"/>
            <a:ext cx="5609020" cy="2457734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 flipH="1">
            <a:off x="-5751" y="3617343"/>
            <a:ext cx="321765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 PERSIANN = NOAA NCEP CFSR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</a:t>
            </a:r>
            <a:endParaRPr sz="3000"/>
          </a:p>
        </p:txBody>
      </p:sp>
      <p:pic>
        <p:nvPicPr>
          <p:cNvPr id="714" name="Google Shape;71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736" y="3712470"/>
            <a:ext cx="6830746" cy="211325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16" name="Google Shape;716;p4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638" y="1151812"/>
            <a:ext cx="6830362" cy="21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9"/>
          <p:cNvSpPr txBox="1"/>
          <p:nvPr/>
        </p:nvSpPr>
        <p:spPr>
          <a:xfrm>
            <a:off x="576750" y="2552700"/>
            <a:ext cx="365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Relativa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sz="2200">
              <a:solidFill>
                <a:srgbClr val="E3750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Média móvel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16 semanas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/>
        </p:nvSpPr>
        <p:spPr>
          <a:xfrm>
            <a:off x="555300" y="1512250"/>
            <a:ext cx="110934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Coeficiente 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Pearson: Umidade Relativa e Umidade Específica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 r = 0,67									Iquitos: r = 0,72</a:t>
            </a:r>
            <a:endParaRPr/>
          </a:p>
        </p:txBody>
      </p:sp>
      <p:pic>
        <p:nvPicPr>
          <p:cNvPr descr="Chart, scatter chart&#10;&#10;Description automatically generated" id="723" name="Google Shape;7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5" y="3099459"/>
            <a:ext cx="5486400" cy="169433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Umidade: correlação</a:t>
            </a:r>
            <a:endParaRPr sz="3000"/>
          </a:p>
        </p:txBody>
      </p:sp>
      <p:sp>
        <p:nvSpPr>
          <p:cNvPr id="725" name="Google Shape;725;p5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catter chart&#10;&#10;Description automatically generated" id="726" name="Google Shape;7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07" y="3095794"/>
            <a:ext cx="5486401" cy="17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32" name="Google Shape;732;p5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33" name="Google Shape;733;p5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34" name="Google Shape;7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35" name="Google Shape;7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41" name="Google Shape;741;p5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42" name="Google Shape;742;p5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43" name="Google Shape;7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44" name="Google Shape;7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2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51" name="Google Shape;751;p5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52" name="Google Shape;7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53" name="Google Shape;7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3"/>
          <p:cNvSpPr txBox="1"/>
          <p:nvPr/>
        </p:nvSpPr>
        <p:spPr>
          <a:xfrm>
            <a:off x="5567855" y="2088055"/>
            <a:ext cx="339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3"/>
          <p:cNvSpPr txBox="1"/>
          <p:nvPr/>
        </p:nvSpPr>
        <p:spPr>
          <a:xfrm>
            <a:off x="5570592" y="4613275"/>
            <a:ext cx="34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62" name="Google Shape;762;p5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63" name="Google Shape;7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64" name="Google Shape;7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4"/>
          <p:cNvSpPr txBox="1"/>
          <p:nvPr/>
        </p:nvSpPr>
        <p:spPr>
          <a:xfrm>
            <a:off x="5567855" y="2088055"/>
            <a:ext cx="33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4"/>
          <p:cNvSpPr txBox="1"/>
          <p:nvPr/>
        </p:nvSpPr>
        <p:spPr>
          <a:xfrm>
            <a:off x="5570592" y="4613275"/>
            <a:ext cx="34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  <p:sp>
        <p:nvSpPr>
          <p:cNvPr id="768" name="Google Shape;768;p54"/>
          <p:cNvSpPr/>
          <p:nvPr/>
        </p:nvSpPr>
        <p:spPr>
          <a:xfrm>
            <a:off x="5009650" y="30975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4"/>
          <p:cNvSpPr/>
          <p:nvPr/>
        </p:nvSpPr>
        <p:spPr>
          <a:xfrm>
            <a:off x="4999800" y="56918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75" name="Google Shape;775;p5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76" name="Google Shape;776;p5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77" name="Google Shape;7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78" name="Google Shape;7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6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84" name="Google Shape;784;p5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85" name="Google Shape;785;p5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86" name="Google Shape;7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87" name="Google Shape;78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6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correlação</a:t>
            </a:r>
            <a:endParaRPr sz="3000"/>
          </a:p>
        </p:txBody>
      </p:sp>
      <p:sp>
        <p:nvSpPr>
          <p:cNvPr id="794" name="Google Shape;794;p5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57"/>
          <p:cNvSpPr txBox="1"/>
          <p:nvPr/>
        </p:nvSpPr>
        <p:spPr>
          <a:xfrm>
            <a:off x="665028" y="1524893"/>
            <a:ext cx="3906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de temperatura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 alta c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orrelacionados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57"/>
          <p:cNvSpPr txBox="1"/>
          <p:nvPr/>
        </p:nvSpPr>
        <p:spPr>
          <a:xfrm>
            <a:off x="6199980" y="1524892"/>
            <a:ext cx="4763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 Menor 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entre os dados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negativa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p57"/>
          <p:cNvPicPr preferRelativeResize="0"/>
          <p:nvPr/>
        </p:nvPicPr>
        <p:blipFill rotWithShape="1">
          <a:blip r:embed="rId3">
            <a:alphaModFix/>
          </a:blip>
          <a:srcRect b="0" l="0" r="50042" t="0"/>
          <a:stretch/>
        </p:blipFill>
        <p:spPr>
          <a:xfrm>
            <a:off x="432000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7"/>
          <p:cNvPicPr preferRelativeResize="0"/>
          <p:nvPr/>
        </p:nvPicPr>
        <p:blipFill rotWithShape="1">
          <a:blip r:embed="rId3">
            <a:alphaModFix/>
          </a:blip>
          <a:srcRect b="0" l="50042" r="0" t="0"/>
          <a:stretch/>
        </p:blipFill>
        <p:spPr>
          <a:xfrm>
            <a:off x="6003675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Motivação</a:t>
            </a:r>
            <a:endParaRPr sz="3000"/>
          </a:p>
        </p:txBody>
      </p:sp>
      <p:sp>
        <p:nvSpPr>
          <p:cNvPr id="484" name="Google Shape;484;p31"/>
          <p:cNvSpPr txBox="1"/>
          <p:nvPr>
            <p:ph idx="1" type="body"/>
          </p:nvPr>
        </p:nvSpPr>
        <p:spPr>
          <a:xfrm>
            <a:off x="432000" y="243872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Grave problema epidêmico</a:t>
            </a:r>
            <a:endParaRPr/>
          </a:p>
        </p:txBody>
      </p:sp>
      <p:sp>
        <p:nvSpPr>
          <p:cNvPr id="485" name="Google Shape;485;p31"/>
          <p:cNvSpPr txBox="1"/>
          <p:nvPr>
            <p:ph idx="2" type="body"/>
          </p:nvPr>
        </p:nvSpPr>
        <p:spPr>
          <a:xfrm>
            <a:off x="432000" y="3062534"/>
            <a:ext cx="5472000" cy="312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Doença</a:t>
            </a:r>
            <a:r>
              <a:rPr lang="en-US"/>
              <a:t> tropical e subtropical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400 milhões</a:t>
            </a:r>
            <a:r>
              <a:rPr lang="en-US"/>
              <a:t> de casos por ano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1 milhão de casos no </a:t>
            </a:r>
            <a:r>
              <a:rPr b="1" lang="en-US"/>
              <a:t>Brasil</a:t>
            </a:r>
            <a:r>
              <a:rPr lang="en-US"/>
              <a:t> em 2020</a:t>
            </a:r>
            <a:endParaRPr/>
          </a:p>
        </p:txBody>
      </p:sp>
      <p:sp>
        <p:nvSpPr>
          <p:cNvPr id="486" name="Google Shape;486;p31"/>
          <p:cNvSpPr txBox="1"/>
          <p:nvPr>
            <p:ph idx="4294967295" type="body"/>
          </p:nvPr>
        </p:nvSpPr>
        <p:spPr>
          <a:xfrm>
            <a:off x="6300000" y="2439245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 sz="2400"/>
              <a:t>Dinâmica da transmissão</a:t>
            </a:r>
            <a:endParaRPr/>
          </a:p>
        </p:txBody>
      </p:sp>
      <p:sp>
        <p:nvSpPr>
          <p:cNvPr id="487" name="Google Shape;487;p31"/>
          <p:cNvSpPr txBox="1"/>
          <p:nvPr>
            <p:ph idx="4294967295" type="body"/>
          </p:nvPr>
        </p:nvSpPr>
        <p:spPr>
          <a:xfrm>
            <a:off x="6299887" y="3062514"/>
            <a:ext cx="5472113" cy="312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Mosquito</a:t>
            </a:r>
            <a:r>
              <a:rPr lang="en-US"/>
              <a:t> </a:t>
            </a:r>
            <a:r>
              <a:rPr i="1" lang="en-US"/>
              <a:t>aedes aegypti</a:t>
            </a:r>
            <a:r>
              <a:rPr lang="en-US"/>
              <a:t> como vetor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Variáveis climáticas como </a:t>
            </a:r>
            <a:r>
              <a:rPr b="1" lang="en-US"/>
              <a:t>temperatura</a:t>
            </a:r>
            <a:r>
              <a:rPr lang="en-US"/>
              <a:t> e </a:t>
            </a:r>
            <a:r>
              <a:rPr b="1" lang="en-US"/>
              <a:t>precipitação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Relação entre clima e </a:t>
            </a:r>
            <a:r>
              <a:rPr b="1" lang="en-US"/>
              <a:t>potencial da doença</a:t>
            </a:r>
            <a:endParaRPr b="1"/>
          </a:p>
        </p:txBody>
      </p:sp>
      <p:sp>
        <p:nvSpPr>
          <p:cNvPr id="488" name="Google Shape;488;p3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Índice de vegetação: correlação</a:t>
            </a:r>
            <a:endParaRPr sz="3000"/>
          </a:p>
        </p:txBody>
      </p:sp>
      <p:sp>
        <p:nvSpPr>
          <p:cNvPr id="804" name="Google Shape;804;p5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5" name="Google Shape;805;p58"/>
          <p:cNvSpPr txBox="1"/>
          <p:nvPr/>
        </p:nvSpPr>
        <p:spPr>
          <a:xfrm>
            <a:off x="665028" y="1524893"/>
            <a:ext cx="39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Correlações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Norte e Sul</a:t>
            </a:r>
            <a:endParaRPr b="1"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8"/>
          <p:cNvSpPr txBox="1"/>
          <p:nvPr/>
        </p:nvSpPr>
        <p:spPr>
          <a:xfrm>
            <a:off x="6199980" y="1524892"/>
            <a:ext cx="54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Forte correlação entre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todas as regiões</a:t>
            </a:r>
            <a:endParaRPr/>
          </a:p>
        </p:txBody>
      </p:sp>
      <p:pic>
        <p:nvPicPr>
          <p:cNvPr id="807" name="Google Shape;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88" y="2042325"/>
            <a:ext cx="3838475" cy="17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550" y="2042325"/>
            <a:ext cx="3825454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14" name="Google Shape;814;p5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15" name="Google Shape;8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21" name="Google Shape;821;p6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22" name="Google Shape;8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 txBox="1"/>
          <p:nvPr/>
        </p:nvSpPr>
        <p:spPr>
          <a:xfrm>
            <a:off x="6727747" y="3154538"/>
            <a:ext cx="498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32" name="Google Shape;832;p6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33" name="Google Shape;8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1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1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1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1"/>
          <p:cNvSpPr/>
          <p:nvPr/>
        </p:nvSpPr>
        <p:spPr>
          <a:xfrm>
            <a:off x="2505303" y="3841096"/>
            <a:ext cx="10704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4157833" y="4612276"/>
            <a:ext cx="2535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1"/>
          <p:cNvSpPr txBox="1"/>
          <p:nvPr/>
        </p:nvSpPr>
        <p:spPr>
          <a:xfrm>
            <a:off x="6727747" y="3154538"/>
            <a:ext cx="4987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44" name="Google Shape;8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46" name="Google Shape;846;p6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51" name="Google Shape;8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53" name="Google Shape;853;p6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4" name="Google Shape;854;p63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3"/>
          <p:cNvSpPr txBox="1"/>
          <p:nvPr/>
        </p:nvSpPr>
        <p:spPr>
          <a:xfrm>
            <a:off x="6854475" y="1905150"/>
            <a:ext cx="50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60" name="Google Shape;8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62" name="Google Shape;862;p6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3" name="Google Shape;863;p64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4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4"/>
          <p:cNvSpPr txBox="1"/>
          <p:nvPr/>
        </p:nvSpPr>
        <p:spPr>
          <a:xfrm>
            <a:off x="6854475" y="1905150"/>
            <a:ext cx="507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4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75" name="Google Shape;8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77" name="Google Shape;877;p6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p65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5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>
            <a:off x="6854475" y="1905150"/>
            <a:ext cx="507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5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92" name="Google Shape;8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94" name="Google Shape;894;p6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5" name="Google Shape;895;p66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6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6"/>
          <p:cNvSpPr txBox="1"/>
          <p:nvPr/>
        </p:nvSpPr>
        <p:spPr>
          <a:xfrm>
            <a:off x="6854475" y="1905150"/>
            <a:ext cx="5073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sz="2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Umidade relativa e temperatura máxima e variação diurna</a:t>
            </a:r>
            <a:r>
              <a:rPr lang="en-US" sz="2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negativa forte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6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6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6"/>
          <p:cNvSpPr/>
          <p:nvPr/>
        </p:nvSpPr>
        <p:spPr>
          <a:xfrm>
            <a:off x="3753877" y="403388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6"/>
          <p:cNvSpPr/>
          <p:nvPr/>
        </p:nvSpPr>
        <p:spPr>
          <a:xfrm>
            <a:off x="3120407" y="3455503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11" name="Google Shape;911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13" name="Google Shape;913;p6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14" name="Google Shape;91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7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Conjunto de dados</a:t>
            </a:r>
            <a:endParaRPr sz="3000"/>
          </a:p>
        </p:txBody>
      </p:sp>
      <p:sp>
        <p:nvSpPr>
          <p:cNvPr id="496" name="Google Shape;496;p32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DrivenData</a:t>
            </a:r>
            <a:endParaRPr/>
          </a:p>
        </p:txBody>
      </p:sp>
      <p:sp>
        <p:nvSpPr>
          <p:cNvPr id="497" name="Google Shape;497;p32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Plataforma de </a:t>
            </a:r>
            <a:r>
              <a:rPr b="1" lang="en-US"/>
              <a:t>competições</a:t>
            </a:r>
            <a:r>
              <a:rPr lang="en-US"/>
              <a:t> de Ciência de Dados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en-US" sz="1200"/>
              <a:t>10.000+ competidores</a:t>
            </a:r>
            <a:endParaRPr sz="1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i="1" lang="en-US" sz="1200"/>
              <a:t>Just for fun</a:t>
            </a:r>
            <a:endParaRPr i="1" sz="1200"/>
          </a:p>
        </p:txBody>
      </p:sp>
      <p:sp>
        <p:nvSpPr>
          <p:cNvPr id="498" name="Google Shape;498;p3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3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600" y="1390987"/>
            <a:ext cx="6339925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20" name="Google Shape;920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22" name="Google Shape;922;p6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23" name="Google Shape;92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8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  <p:sp>
        <p:nvSpPr>
          <p:cNvPr id="925" name="Google Shape;925;p68"/>
          <p:cNvSpPr/>
          <p:nvPr/>
        </p:nvSpPr>
        <p:spPr>
          <a:xfrm>
            <a:off x="5715000" y="22010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8"/>
          <p:cNvSpPr/>
          <p:nvPr/>
        </p:nvSpPr>
        <p:spPr>
          <a:xfrm>
            <a:off x="7785425" y="29507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8"/>
          <p:cNvSpPr/>
          <p:nvPr/>
        </p:nvSpPr>
        <p:spPr>
          <a:xfrm>
            <a:off x="83831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8"/>
          <p:cNvSpPr/>
          <p:nvPr/>
        </p:nvSpPr>
        <p:spPr>
          <a:xfrm>
            <a:off x="37782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8"/>
          <p:cNvSpPr/>
          <p:nvPr/>
        </p:nvSpPr>
        <p:spPr>
          <a:xfrm>
            <a:off x="4615750" y="18585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Boxplot</a:t>
            </a:r>
            <a:endParaRPr sz="3000"/>
          </a:p>
        </p:txBody>
      </p:sp>
      <p:sp>
        <p:nvSpPr>
          <p:cNvPr id="935" name="Google Shape;935;p6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6" name="Google Shape;9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8" y="1407883"/>
            <a:ext cx="8132281" cy="460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44" name="Google Shape;944;p7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5" name="Google Shape;9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52" name="Google Shape;952;p7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3" name="Google Shape;95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1"/>
          <p:cNvSpPr/>
          <p:nvPr/>
        </p:nvSpPr>
        <p:spPr>
          <a:xfrm>
            <a:off x="9123400" y="2729350"/>
            <a:ext cx="2317800" cy="67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ox and whisker chart&#10;&#10;Description automatically generated" id="959" name="Google Shape;9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600" y="1787100"/>
            <a:ext cx="8193139" cy="463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tendência</a:t>
            </a:r>
            <a:endParaRPr sz="3000"/>
          </a:p>
        </p:txBody>
      </p:sp>
      <p:sp>
        <p:nvSpPr>
          <p:cNvPr id="961" name="Google Shape;961;p7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2" name="Google Shape;962;p72"/>
          <p:cNvSpPr txBox="1"/>
          <p:nvPr/>
        </p:nvSpPr>
        <p:spPr>
          <a:xfrm>
            <a:off x="280930" y="2879075"/>
            <a:ext cx="294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2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 indicativo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tendência ao longo dos anos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sazonalidade</a:t>
            </a:r>
            <a:endParaRPr sz="3000"/>
          </a:p>
        </p:txBody>
      </p:sp>
      <p:sp>
        <p:nvSpPr>
          <p:cNvPr id="969" name="Google Shape;969;p7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0" name="Google Shape;970;p73"/>
          <p:cNvSpPr txBox="1"/>
          <p:nvPr/>
        </p:nvSpPr>
        <p:spPr>
          <a:xfrm>
            <a:off x="3096228" y="1295559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Períodos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mais ou menos definidos dentro do ano</a:t>
            </a:r>
            <a:endParaRPr sz="2200"/>
          </a:p>
        </p:txBody>
      </p:sp>
      <p:pic>
        <p:nvPicPr>
          <p:cNvPr descr="Chart&#10;&#10;Description automatically generated" id="972" name="Google Shape;9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349000"/>
            <a:ext cx="5486401" cy="308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73" name="Google Shape;97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353503"/>
            <a:ext cx="5486401" cy="30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79" name="Google Shape;979;p74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80" name="Google Shape;980;p7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1" name="Google Shape;981;p74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82" name="Google Shape;982;p74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83" name="Google Shape;98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84" name="Google Shape;98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90" name="Google Shape;990;p75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91" name="Google Shape;991;p7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2" name="Google Shape;992;p75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93" name="Google Shape;993;p75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94" name="Google Shape;99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95" name="Google Shape;99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Google Shape;996;p75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75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75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5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5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5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5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1008" name="Google Shape;1008;p76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1009" name="Google Shape;1009;p7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0" name="Google Shape;1010;p76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1011" name="Google Shape;1011;p76"/>
          <p:cNvSpPr txBox="1"/>
          <p:nvPr/>
        </p:nvSpPr>
        <p:spPr>
          <a:xfrm>
            <a:off x="1199473" y="4825375"/>
            <a:ext cx="9875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Maiores correlações com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1012" name="Google Shape;10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013" name="Google Shape;101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6"/>
          <p:cNvSpPr/>
          <p:nvPr/>
        </p:nvSpPr>
        <p:spPr>
          <a:xfrm>
            <a:off x="324982" y="4367749"/>
            <a:ext cx="5516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5" name="Google Shape;1015;p76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76"/>
          <p:cNvSpPr/>
          <p:nvPr/>
        </p:nvSpPr>
        <p:spPr>
          <a:xfrm>
            <a:off x="324982" y="3233419"/>
            <a:ext cx="5516400" cy="11343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6"/>
          <p:cNvSpPr/>
          <p:nvPr/>
        </p:nvSpPr>
        <p:spPr>
          <a:xfrm>
            <a:off x="6339650" y="4367750"/>
            <a:ext cx="5534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6"/>
          <p:cNvSpPr/>
          <p:nvPr/>
        </p:nvSpPr>
        <p:spPr>
          <a:xfrm>
            <a:off x="6339650" y="3807100"/>
            <a:ext cx="5534400" cy="5607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9" name="Google Shape;1019;p76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76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6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6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6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6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Modelo Preditivo</a:t>
            </a:r>
            <a:endParaRPr sz="3000"/>
          </a:p>
        </p:txBody>
      </p:sp>
      <p:sp>
        <p:nvSpPr>
          <p:cNvPr id="1030" name="Google Shape;1030;p7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31" name="Google Shape;1031;p7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2" name="Google Shape;1032;p77"/>
          <p:cNvSpPr txBox="1"/>
          <p:nvPr/>
        </p:nvSpPr>
        <p:spPr>
          <a:xfrm>
            <a:off x="4724400" y="41148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720" y="1106820"/>
            <a:ext cx="5719312" cy="45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05" name="Google Shape;50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29" y="1060193"/>
            <a:ext cx="996979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07" name="Google Shape;507;p3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5009001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09" name="Google Shape;509;p33"/>
          <p:cNvCxnSpPr/>
          <p:nvPr/>
        </p:nvCxnSpPr>
        <p:spPr>
          <a:xfrm flipH="1">
            <a:off x="4557769" y="1385831"/>
            <a:ext cx="1" cy="52372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33"/>
          <p:cNvCxnSpPr/>
          <p:nvPr/>
        </p:nvCxnSpPr>
        <p:spPr>
          <a:xfrm rot="10800000">
            <a:off x="4566527" y="1385828"/>
            <a:ext cx="461146" cy="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b="6567" l="494" r="51" t="11879"/>
          <a:stretch/>
        </p:blipFill>
        <p:spPr>
          <a:xfrm>
            <a:off x="5009001" y="3503364"/>
            <a:ext cx="5405444" cy="29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3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39" name="Google Shape;1039;p7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Autocorrelação: </a:t>
            </a:r>
            <a:r>
              <a:rPr b="0" lang="en-US" sz="2200"/>
              <a:t>verifica se os dados anteriores interferem nos valores dos dados futuros. 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 parcial: </a:t>
            </a:r>
            <a:r>
              <a:rPr b="0" lang="en-US" sz="2200"/>
              <a:t>retira o efeito do LAG 0 desse cálculo (efeito da função sobre ela mesma)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Autoregressivo: </a:t>
            </a:r>
            <a:r>
              <a:rPr b="0" i="1" lang="en-US" sz="2200"/>
              <a:t>Autocorrelação </a:t>
            </a:r>
            <a:r>
              <a:rPr b="0" lang="en-US" sz="2200"/>
              <a:t>com decaimento suave e A</a:t>
            </a:r>
            <a:r>
              <a:rPr b="0" i="1" lang="en-US" sz="2200"/>
              <a:t>utocorrelação Parcial </a:t>
            </a:r>
            <a:r>
              <a:rPr b="0" lang="en-US" sz="2200"/>
              <a:t>com redução abrupta</a:t>
            </a:r>
            <a:endParaRPr i="1" sz="2200"/>
          </a:p>
        </p:txBody>
      </p:sp>
      <p:pic>
        <p:nvPicPr>
          <p:cNvPr id="1040" name="Google Shape;10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253240"/>
            <a:ext cx="5472000" cy="32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2" name="Google Shape;104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298783"/>
            <a:ext cx="5472000" cy="31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48" name="Google Shape;1048;p79"/>
          <p:cNvSpPr txBox="1"/>
          <p:nvPr>
            <p:ph idx="1" type="body"/>
          </p:nvPr>
        </p:nvSpPr>
        <p:spPr>
          <a:xfrm>
            <a:off x="432000" y="1137623"/>
            <a:ext cx="11151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49" name="Google Shape;1049;p7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0" name="Google Shape;1050;p79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56" name="Google Shape;1056;p80"/>
          <p:cNvSpPr txBox="1"/>
          <p:nvPr>
            <p:ph idx="1" type="body"/>
          </p:nvPr>
        </p:nvSpPr>
        <p:spPr>
          <a:xfrm>
            <a:off x="432000" y="1137623"/>
            <a:ext cx="11151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Baseline: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57" name="Google Shape;1057;p8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8" name="Google Shape;1058;p80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0"/>
          <p:cNvSpPr/>
          <p:nvPr/>
        </p:nvSpPr>
        <p:spPr>
          <a:xfrm>
            <a:off x="497950" y="2446625"/>
            <a:ext cx="11196300" cy="144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65" name="Google Shape;1065;p8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6" name="Google Shape;1066;p81"/>
          <p:cNvSpPr txBox="1"/>
          <p:nvPr>
            <p:ph idx="1" type="body"/>
          </p:nvPr>
        </p:nvSpPr>
        <p:spPr>
          <a:xfrm>
            <a:off x="432000" y="1137646"/>
            <a:ext cx="111510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67" name="Google Shape;10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73" name="Google Shape;1073;p8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4" name="Google Shape;1074;p82"/>
          <p:cNvSpPr txBox="1"/>
          <p:nvPr>
            <p:ph idx="1" type="body"/>
          </p:nvPr>
        </p:nvSpPr>
        <p:spPr>
          <a:xfrm>
            <a:off x="432000" y="1137646"/>
            <a:ext cx="111510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Avaliação do Modelo: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75" name="Google Shape;10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12" y="4694000"/>
            <a:ext cx="7138975" cy="1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82" name="Google Shape;1082;p8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3" name="Google Shape;108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724" y="3095623"/>
            <a:ext cx="22002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3"/>
          <p:cNvSpPr txBox="1"/>
          <p:nvPr>
            <p:ph idx="1" type="body"/>
          </p:nvPr>
        </p:nvSpPr>
        <p:spPr>
          <a:xfrm>
            <a:off x="432000" y="1137623"/>
            <a:ext cx="11151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Baseline: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85" name="Google Shape;1085;p83"/>
          <p:cNvPicPr preferRelativeResize="0"/>
          <p:nvPr/>
        </p:nvPicPr>
        <p:blipFill rotWithShape="1">
          <a:blip r:embed="rId4">
            <a:alphaModFix/>
          </a:blip>
          <a:srcRect b="0" l="0" r="0" t="8408"/>
          <a:stretch/>
        </p:blipFill>
        <p:spPr>
          <a:xfrm>
            <a:off x="432000" y="1569625"/>
            <a:ext cx="8175049" cy="4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83"/>
          <p:cNvSpPr txBox="1"/>
          <p:nvPr/>
        </p:nvSpPr>
        <p:spPr>
          <a:xfrm>
            <a:off x="9079625" y="2806225"/>
            <a:ext cx="2200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92" name="Google Shape;1092;p84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Generalização da </a:t>
            </a:r>
            <a:r>
              <a:rPr b="0" i="1" lang="en-US" sz="2200"/>
              <a:t>Regressão de Poisson</a:t>
            </a:r>
            <a:r>
              <a:rPr b="0" lang="en-US" sz="2200"/>
              <a:t> (média≠variância)</a:t>
            </a:r>
            <a:endParaRPr b="0"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Variável dependente contável, com </a:t>
            </a:r>
            <a:r>
              <a:rPr lang="en-US" sz="2200"/>
              <a:t>Distribuição Binomial Negativa</a:t>
            </a:r>
            <a:endParaRPr b="0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1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 NB(</a:t>
            </a: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𝜇, 𝛼)</a:t>
            </a:r>
            <a:endParaRPr b="0" i="1" sz="22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i="1" lang="en-US" sz="2200">
                <a:latin typeface="Arial"/>
                <a:ea typeface="Arial"/>
                <a:cs typeface="Arial"/>
                <a:sym typeface="Arial"/>
              </a:rPr>
              <a:t>E[Y | x] = 𝜇</a:t>
            </a:r>
            <a:endParaRPr b="0" i="1" sz="22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20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b="0" lang="en-US" sz="2200"/>
              <a:t>: Parâmetro auxiliar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Pode ser buscado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ou calculado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93" name="Google Shape;1093;p8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99" name="Google Shape;1099;p85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00" name="Google Shape;1100;p8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6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07" name="Google Shape;1107;p8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08" name="Google Shape;1108;p8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9" name="Google Shape;11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86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16" name="Google Shape;1116;p8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7" name="Google Shape;11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7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7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7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17" name="Google Shape;51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4" y="1060193"/>
            <a:ext cx="997616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19" name="Google Shape;519;p3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34"/>
          <p:cNvSpPr txBox="1"/>
          <p:nvPr/>
        </p:nvSpPr>
        <p:spPr>
          <a:xfrm>
            <a:off x="5018182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446181" y="4271087"/>
            <a:ext cx="4241858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Iquitos (Peru)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 da Amazônia Peruana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369 km²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(2015): 465.817 hab.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22" name="Google Shape;522;p34"/>
          <p:cNvCxnSpPr/>
          <p:nvPr/>
        </p:nvCxnSpPr>
        <p:spPr>
          <a:xfrm>
            <a:off x="1032372" y="3818722"/>
            <a:ext cx="2809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34"/>
          <p:cNvCxnSpPr/>
          <p:nvPr/>
        </p:nvCxnSpPr>
        <p:spPr>
          <a:xfrm rot="10800000">
            <a:off x="1032371" y="3818720"/>
            <a:ext cx="0" cy="449858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descr="A picture containing sky, outdoor, resort&#10;&#10;Description automatically generated" id="524" name="Google Shape;524;p34"/>
          <p:cNvPicPr preferRelativeResize="0"/>
          <p:nvPr/>
        </p:nvPicPr>
        <p:blipFill rotWithShape="1">
          <a:blip r:embed="rId4">
            <a:alphaModFix/>
          </a:blip>
          <a:srcRect b="8218" l="0" r="-224" t="9663"/>
          <a:stretch/>
        </p:blipFill>
        <p:spPr>
          <a:xfrm>
            <a:off x="4681714" y="4271087"/>
            <a:ext cx="4405757" cy="22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26" name="Google Shape;1126;p8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27" name="Google Shape;1127;p8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8" name="Google Shape;11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8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8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8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37" name="Google Shape;1137;p8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8" name="Google Shape;11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9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9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9"/>
          <p:cNvSpPr/>
          <p:nvPr/>
        </p:nvSpPr>
        <p:spPr>
          <a:xfrm>
            <a:off x="2234950" y="572980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9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9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0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149" name="Google Shape;1149;p9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0" name="Google Shape;1150;p9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1" name="Google Shape;11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38" y="1586925"/>
            <a:ext cx="6422325" cy="47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6650" y="2731875"/>
            <a:ext cx="1649250" cy="24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90"/>
          <p:cNvSpPr txBox="1"/>
          <p:nvPr/>
        </p:nvSpPr>
        <p:spPr>
          <a:xfrm>
            <a:off x="2168913" y="6274475"/>
            <a:ext cx="54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Imagem </a:t>
            </a:r>
            <a:r>
              <a:rPr i="1" lang="en-US" sz="10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Sachin Date</a:t>
            </a:r>
            <a:endParaRPr i="1"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9" name="Google Shape;1159;p9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0" name="Google Shape;11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1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62" name="Google Shape;11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68" name="Google Shape;1168;p9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9" name="Google Shape;11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92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72" name="Google Shape;117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92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79" name="Google Shape;1179;p9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0" name="Google Shape;118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3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82" name="Google Shape;11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3" name="Google Shape;118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4" name="Google Shape;118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93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6" name="Google Shape;1186;p93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92" name="Google Shape;1192;p9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3" name="Google Shape;11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95" name="Google Shape;1195;p94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6" name="Google Shape;119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7" name="Google Shape;119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338" y="3558388"/>
            <a:ext cx="6372225" cy="164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8" name="Google Shape;1198;p94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cxnSp>
        <p:nvCxnSpPr>
          <p:cNvPr id="1199" name="Google Shape;1199;p94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0" name="Google Shape;1200;p94"/>
          <p:cNvCxnSpPr/>
          <p:nvPr/>
        </p:nvCxnSpPr>
        <p:spPr>
          <a:xfrm flipH="1" rot="10800000">
            <a:off x="3828225" y="3576725"/>
            <a:ext cx="1804800" cy="141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1" name="Google Shape;120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07" name="Google Shape;1207;p9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8" name="Google Shape;1208;p95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Atributos do modelo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0 - Nenhum atributo: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14" name="Google Shape;1214;p9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5" name="Google Shape;1215;p96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Atributos do modelo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0 - Nenhum atributo: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1 - Todos atributos</a:t>
            </a:r>
            <a:r>
              <a:rPr b="0" lang="en-US" sz="2200"/>
              <a:t> 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21" name="Google Shape;1221;p9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2" name="Google Shape;1222;p97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Atributos do modelo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0 - Nenhum atributo: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1 - Todos atributos</a:t>
            </a:r>
            <a:r>
              <a:rPr b="0" lang="en-US" sz="2200"/>
              <a:t> 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2 - Subconjunto de atributos:</a:t>
            </a:r>
            <a:r>
              <a:rPr b="0" lang="en-US" sz="2200"/>
              <a:t> a partir da análise exploratória, utilizando os 4 atributos mais fortemente correlaciados com o total de casos: 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reanalysis_specific_humidity_g_per_kg</a:t>
            </a:r>
            <a:r>
              <a:rPr b="0" lang="en-US" sz="2200"/>
              <a:t>: Umidade específica média (𝑔/𝑘𝑔)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reanalysis_dew_point_temp_k</a:t>
            </a:r>
            <a:r>
              <a:rPr b="0" lang="en-US" sz="2200"/>
              <a:t>: Temperatura média do ponto de orvalho (𝐾)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station_avg_temp_k</a:t>
            </a:r>
            <a:r>
              <a:rPr b="0" lang="en-US" sz="2200"/>
              <a:t>: Temperatura média </a:t>
            </a:r>
            <a:r>
              <a:rPr b="0" lang="en-US" sz="2200"/>
              <a:t>(𝐾)</a:t>
            </a:r>
            <a:endParaRPr b="0" sz="2200" u="sng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station_min_temp_k</a:t>
            </a:r>
            <a:r>
              <a:rPr b="0" lang="en-US" sz="2200"/>
              <a:t>: Temperatura mínima </a:t>
            </a:r>
            <a:r>
              <a:rPr b="0" lang="en-US" sz="2200"/>
              <a:t>(𝐾)</a:t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Origem dos dados</a:t>
            </a:r>
            <a:endParaRPr sz="3000"/>
          </a:p>
        </p:txBody>
      </p:sp>
      <p:sp>
        <p:nvSpPr>
          <p:cNvPr id="531" name="Google Shape;531;p3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32" name="Google Shape;53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31" y="1203819"/>
            <a:ext cx="5857647" cy="601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33" name="Google Shape;5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05" y="2032612"/>
            <a:ext cx="2346844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5"/>
          <p:cNvSpPr txBox="1"/>
          <p:nvPr/>
        </p:nvSpPr>
        <p:spPr>
          <a:xfrm>
            <a:off x="326834" y="6211674"/>
            <a:ext cx="25687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Historical Climate Network</a:t>
            </a:r>
            <a:endParaRPr b="0" i="0" sz="11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(GHCN-Daily)</a:t>
            </a:r>
            <a:endParaRPr b="0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535" name="Google Shape;53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7460" y="2033071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5"/>
          <p:cNvSpPr txBox="1"/>
          <p:nvPr/>
        </p:nvSpPr>
        <p:spPr>
          <a:xfrm>
            <a:off x="3049491" y="4123635"/>
            <a:ext cx="3551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Centers for Environmental Prediction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(NCEP)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Forecast System Reanalysis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(CFSR)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7116" y="4767206"/>
            <a:ext cx="2743890" cy="138147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3449427" y="6203643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Data Record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(CDR)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Normalized Differential Vegetation Index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(NDVI)</a:t>
            </a:r>
            <a:endParaRPr b="1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539" name="Google Shape;53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0387" y="2690721"/>
            <a:ext cx="4845585" cy="24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5"/>
          <p:cNvSpPr txBox="1"/>
          <p:nvPr/>
        </p:nvSpPr>
        <p:spPr>
          <a:xfrm>
            <a:off x="7301314" y="5184363"/>
            <a:ext cx="44691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PERSIANN</a:t>
            </a:r>
            <a:endParaRPr b="1" i="0" sz="1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 Estimation from Remotely Sensed Information using Artificial Neural Networks</a:t>
            </a:r>
            <a:endParaRPr b="0" i="1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San Juan</a:t>
            </a:r>
            <a:endParaRPr sz="3000"/>
          </a:p>
        </p:txBody>
      </p:sp>
      <p:sp>
        <p:nvSpPr>
          <p:cNvPr id="1228" name="Google Shape;1228;p9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9" name="Google Shape;1229;p98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</a:t>
            </a:r>
            <a:r>
              <a:rPr lang="en-US" sz="2200"/>
              <a:t>odelo 1									  </a:t>
            </a:r>
            <a:r>
              <a:rPr lang="en-US" sz="2200"/>
              <a:t>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pic>
        <p:nvPicPr>
          <p:cNvPr id="1230" name="Google Shape;123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49975"/>
            <a:ext cx="9725052" cy="52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9"/>
          <p:cNvSpPr txBox="1"/>
          <p:nvPr>
            <p:ph idx="1" type="body"/>
          </p:nvPr>
        </p:nvSpPr>
        <p:spPr>
          <a:xfrm>
            <a:off x="432000" y="11430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Modelo 1									  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sp>
        <p:nvSpPr>
          <p:cNvPr id="1236" name="Google Shape;1236;p9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Iquitos</a:t>
            </a:r>
            <a:endParaRPr sz="3000"/>
          </a:p>
        </p:txBody>
      </p:sp>
      <p:sp>
        <p:nvSpPr>
          <p:cNvPr id="1237" name="Google Shape;1237;p9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8" name="Google Shape;12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449975"/>
            <a:ext cx="9511107" cy="51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44" name="Google Shape;1244;p10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5" name="Google Shape;124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0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52" name="Google Shape;1252;p10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3" name="Google Shape;1253;p101"/>
          <p:cNvSpPr/>
          <p:nvPr/>
        </p:nvSpPr>
        <p:spPr>
          <a:xfrm>
            <a:off x="3100500" y="3476525"/>
            <a:ext cx="6003000" cy="229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1"/>
          <p:cNvSpPr/>
          <p:nvPr/>
        </p:nvSpPr>
        <p:spPr>
          <a:xfrm>
            <a:off x="3100500" y="1580275"/>
            <a:ext cx="6003000" cy="55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02"/>
          <p:cNvSpPr txBox="1"/>
          <p:nvPr>
            <p:ph idx="1" type="body"/>
          </p:nvPr>
        </p:nvSpPr>
        <p:spPr>
          <a:xfrm>
            <a:off x="5474100" y="1235650"/>
            <a:ext cx="6182700" cy="5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Baseline</a:t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61" name="Google Shape;1261;p102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</a:t>
            </a:r>
            <a:r>
              <a:rPr lang="en-US" sz="2200"/>
              <a:t>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62" name="Google Shape;1262;p10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63" name="Google Shape;1263;p10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4" name="Google Shape;126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03"/>
          <p:cNvSpPr/>
          <p:nvPr/>
        </p:nvSpPr>
        <p:spPr>
          <a:xfrm>
            <a:off x="152400" y="4756950"/>
            <a:ext cx="5635800" cy="1880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03"/>
          <p:cNvSpPr txBox="1"/>
          <p:nvPr>
            <p:ph idx="1" type="body"/>
          </p:nvPr>
        </p:nvSpPr>
        <p:spPr>
          <a:xfrm>
            <a:off x="5474100" y="1235650"/>
            <a:ext cx="6182700" cy="5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Baseline</a:t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75" name="Google Shape;1275;p103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76" name="Google Shape;1276;p10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77" name="Google Shape;1277;p10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8" name="Google Shape;127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615" y="86400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04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</a:t>
            </a:r>
            <a:endParaRPr b="0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88" name="Google Shape;1288;p10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89" name="Google Shape;1289;p10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0" name="Google Shape;1290;p104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5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 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Atributos: </a:t>
            </a:r>
            <a:r>
              <a:rPr b="0" lang="en-US" sz="2200"/>
              <a:t>A redução da quantidade de atributo melhorou o valor encontrado de MAE, indicando a possibilidade que a maior quantidade de atributo acaba prejudicando a performance do modelo.</a:t>
            </a:r>
            <a:endParaRPr b="0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96" name="Google Shape;1296;p10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97" name="Google Shape;1297;p10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8" name="Google Shape;129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615" y="86400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05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615" y="86400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06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 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Atributos: </a:t>
            </a:r>
            <a:r>
              <a:rPr b="0" lang="en-US" sz="2200"/>
              <a:t>A redução da quantidade de atributo melhorou o valor encontrado de MAE, indicando a possibilidade que a maior quantidade de atributo acaba prejudicando a performance do modelo.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Baseline: </a:t>
            </a:r>
            <a:r>
              <a:rPr b="0" lang="en-US" sz="2200"/>
              <a:t>O modelo AR com parâmetro sazonal teve a melhor performance nos dados supervisionados, mas quando exposto à dados não supervisionados teve um resultado levemente inferior ao </a:t>
            </a:r>
            <a:r>
              <a:rPr b="0" i="1" lang="en-US" sz="2200"/>
              <a:t>nb_search 2</a:t>
            </a:r>
            <a:r>
              <a:rPr b="0" lang="en-US" sz="2200"/>
              <a:t>. Isso pode ser um indício que o modelo se ajustou à base de treino/teste mas não reflete os resultados em uma base desconhecida.</a:t>
            </a:r>
            <a:endParaRPr b="0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306" name="Google Shape;1306;p10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307" name="Google Shape;1307;p10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8" name="Google Shape;1308;p106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615" y="86400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07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 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Atributos: </a:t>
            </a:r>
            <a:r>
              <a:rPr b="0" lang="en-US" sz="2200"/>
              <a:t>A redução da quantidade de atributo melhorou o valor encontrado de MAE, indicando a possibilidade que a maior quantidade de atributo acaba prejudicando a performance do modelo.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Baseline: </a:t>
            </a:r>
            <a:r>
              <a:rPr b="0" lang="en-US" sz="2200"/>
              <a:t>O modelo AR com parâmetro sazonal teve a melhor performance nos dados supervisionados, mas quando exposto à dados não supervisionados teve um resultado levemente inferior ao </a:t>
            </a:r>
            <a:r>
              <a:rPr b="0" i="1" lang="en-US" sz="2200"/>
              <a:t>nb_search 2</a:t>
            </a:r>
            <a:r>
              <a:rPr b="0" lang="en-US" sz="2200"/>
              <a:t>. Isso pode ser um indício que o modelo se ajustou à base de treino/teste mas não reflete os resultados em uma base desconhecida.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Oportunidade: </a:t>
            </a:r>
            <a:r>
              <a:rPr b="0" lang="en-US" sz="2200"/>
              <a:t>Treinar com diferentes combinações de atributos, procurar outros modelos</a:t>
            </a:r>
            <a:endParaRPr sz="2200"/>
          </a:p>
        </p:txBody>
      </p:sp>
      <p:sp>
        <p:nvSpPr>
          <p:cNvPr id="1315" name="Google Shape;1315;p10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316" name="Google Shape;1316;p10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7" name="Google Shape;1317;p107"/>
          <p:cNvPicPr preferRelativeResize="0"/>
          <p:nvPr/>
        </p:nvPicPr>
        <p:blipFill rotWithShape="1">
          <a:blip r:embed="rId4">
            <a:alphaModFix/>
          </a:blip>
          <a:srcRect b="0" l="32764" r="0" t="0"/>
          <a:stretch/>
        </p:blipFill>
        <p:spPr>
          <a:xfrm>
            <a:off x="9409013" y="5211563"/>
            <a:ext cx="2581576" cy="78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07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46" name="Google Shape;54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48" name="Google Shape;548;p3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0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Links úteis</a:t>
            </a:r>
            <a:endParaRPr sz="3000"/>
          </a:p>
        </p:txBody>
      </p:sp>
      <p:sp>
        <p:nvSpPr>
          <p:cNvPr id="1324" name="Google Shape;1324;p10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5" name="Google Shape;1325;p108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Dados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DrivenData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Índice de Vegetação por Diferença Normalizada (NDVI)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NOAA CDR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NOAA GHCN-Daily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NOAA NCEP Climate Forecast System Reanalysis  </a:t>
            </a:r>
            <a:r>
              <a:rPr b="0" lang="en-US" sz="2200" u="sng">
                <a:solidFill>
                  <a:schemeClr val="hlink"/>
                </a:solidFill>
                <a:hlinkClick r:id="rId8"/>
              </a:rPr>
              <a:t>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PERSIANN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Umidade Relativa do Ar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Umidade Especifica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AutoReg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3"/>
              </a:rPr>
              <a:t>Fitting Models using R-style Formulas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4"/>
              </a:rPr>
              <a:t>GLM</a:t>
            </a:r>
            <a:r>
              <a:rPr b="0" lang="en-US" sz="2200"/>
              <a:t>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5"/>
              </a:rPr>
              <a:t>Interpolate (Pandas)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6"/>
              </a:rPr>
              <a:t>Negative Binomial</a:t>
            </a:r>
            <a:endParaRPr b="0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1" name="Google Shape;1331;p109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Teoria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Coeficiente de correlação de Pearson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Functional forms for the negative binomial model for count data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Mean Absolute Error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Negative binomial distribution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Negative Binomial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8"/>
              </a:rPr>
              <a:t>Negative Binomial Regression: A Step by Step Guide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Ordinary least squares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Poisson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Time Series Analysis: Identifying AR and MA using ACF and PACF Plots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Zero-inflated model</a:t>
            </a:r>
            <a:endParaRPr b="0" sz="2200"/>
          </a:p>
        </p:txBody>
      </p:sp>
      <p:sp>
        <p:nvSpPr>
          <p:cNvPr id="1332" name="Google Shape;1332;p10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Links úteis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56" name="Google Shape;556;p3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57" name="Google Shape;557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61" name="Google Shape;561;p37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